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0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05F9-0FDC-49F5-B134-D7C9C6D06CE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MRI and Radiation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Presented by the Radiology Quality Control Department</a:t>
            </a:r>
          </a:p>
        </p:txBody>
      </p:sp>
    </p:spTree>
    <p:extLst>
      <p:ext uri="{BB962C8B-B14F-4D97-AF65-F5344CB8AC3E}">
        <p14:creationId xmlns:p14="http://schemas.microsoft.com/office/powerpoint/2010/main" val="12133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Naturally Occurring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" b="58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Also Known as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Background 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Or NORM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Naturally Occurring Radioactive Material</a:t>
            </a:r>
          </a:p>
        </p:txBody>
      </p:sp>
    </p:spTree>
    <p:extLst>
      <p:ext uri="{BB962C8B-B14F-4D97-AF65-F5344CB8AC3E}">
        <p14:creationId xmlns:p14="http://schemas.microsoft.com/office/powerpoint/2010/main" val="215989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Electro-Magnetic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Electro-magnetically Produced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X-Ray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Computerized Tomography (CT)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Special Procedures and Cath Lab</a:t>
            </a:r>
          </a:p>
        </p:txBody>
      </p:sp>
    </p:spTree>
    <p:extLst>
      <p:ext uri="{BB962C8B-B14F-4D97-AF65-F5344CB8AC3E}">
        <p14:creationId xmlns:p14="http://schemas.microsoft.com/office/powerpoint/2010/main" val="143858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Radiopharmaceuticals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Radiopharmaceuticals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Used to Treat Disease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Radio-Isotopes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Used to Detect Disease</a:t>
            </a:r>
          </a:p>
        </p:txBody>
      </p:sp>
    </p:spTree>
    <p:extLst>
      <p:ext uri="{BB962C8B-B14F-4D97-AF65-F5344CB8AC3E}">
        <p14:creationId xmlns:p14="http://schemas.microsoft.com/office/powerpoint/2010/main" val="180103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3F3F3F"/>
                </a:solidFill>
              </a:rPr>
              <a:t>Radiation Causes Cellular and Biological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r>
              <a:rPr lang="en-US" sz="2000"/>
              <a:t>Destruction of White Blood Cells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Destruction of Reticulocytes</a:t>
            </a:r>
          </a:p>
          <a:p>
            <a:endParaRPr lang="en-US" sz="2000"/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Destruction of Reproductive Cells</a:t>
            </a:r>
          </a:p>
          <a:p>
            <a:endParaRPr lang="en-US" sz="2000"/>
          </a:p>
          <a:p>
            <a:r>
              <a:rPr lang="en-US" sz="2000"/>
              <a:t>Mutation of Genes</a:t>
            </a:r>
          </a:p>
        </p:txBody>
      </p:sp>
    </p:spTree>
    <p:extLst>
      <p:ext uri="{BB962C8B-B14F-4D97-AF65-F5344CB8AC3E}">
        <p14:creationId xmlns:p14="http://schemas.microsoft.com/office/powerpoint/2010/main" val="340269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Cellular/Biological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During the First Trimester, Cells and Cellular</a:t>
            </a:r>
          </a:p>
          <a:p>
            <a:pPr algn="ctr"/>
            <a:r>
              <a:rPr lang="en-US" dirty="0"/>
              <a:t> Mitosis Occur at a VERY Rapid Rate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Are or If you Think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might be Pregnant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Let Your Immediate Supervisor Know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Work near a source of Radiation</a:t>
            </a:r>
          </a:p>
        </p:txBody>
      </p:sp>
    </p:spTree>
    <p:extLst>
      <p:ext uri="{BB962C8B-B14F-4D97-AF65-F5344CB8AC3E}">
        <p14:creationId xmlns:p14="http://schemas.microsoft.com/office/powerpoint/2010/main" val="12052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“Golden Rule”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r="68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The Golden Rule of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Protection</a:t>
            </a:r>
          </a:p>
          <a:p>
            <a:pPr algn="ctr"/>
            <a:endParaRPr lang="en-US" dirty="0"/>
          </a:p>
          <a:p>
            <a:pPr algn="ctr"/>
            <a:r>
              <a:rPr lang="en-US" b="1" i="1" u="sng" dirty="0"/>
              <a:t>REMEMBER THIS!!</a:t>
            </a:r>
          </a:p>
        </p:txBody>
      </p:sp>
    </p:spTree>
    <p:extLst>
      <p:ext uri="{BB962C8B-B14F-4D97-AF65-F5344CB8AC3E}">
        <p14:creationId xmlns:p14="http://schemas.microsoft.com/office/powerpoint/2010/main" val="9828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Limit Time;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Limit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Radiation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Exposure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-3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DISTANCE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Further From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 Source of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29200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/>
              <a:t>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r>
              <a:rPr lang="en-US" sz="2000"/>
              <a:t>Anything </a:t>
            </a:r>
          </a:p>
          <a:p>
            <a:endParaRPr lang="en-US" sz="2000"/>
          </a:p>
          <a:p>
            <a:r>
              <a:rPr lang="en-US" sz="2000"/>
              <a:t>Placed Between</a:t>
            </a:r>
          </a:p>
          <a:p>
            <a:endParaRPr lang="en-US" sz="2000"/>
          </a:p>
          <a:p>
            <a:r>
              <a:rPr lang="en-US" sz="2000"/>
              <a:t>You And the </a:t>
            </a:r>
          </a:p>
          <a:p>
            <a:endParaRPr lang="en-US" sz="2000"/>
          </a:p>
          <a:p>
            <a:r>
              <a:rPr lang="en-US" sz="2000"/>
              <a:t>Radiation Source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r="2" b="86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6C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4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u="sng" dirty="0"/>
              <a:t>REMEMBER ANYTHING!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4" y="1825625"/>
            <a:ext cx="2963411" cy="4351338"/>
          </a:xfrm>
        </p:spPr>
      </p:pic>
    </p:spTree>
    <p:extLst>
      <p:ext uri="{BB962C8B-B14F-4D97-AF65-F5344CB8AC3E}">
        <p14:creationId xmlns:p14="http://schemas.microsoft.com/office/powerpoint/2010/main" val="34064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MRI Safety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The Magnet is </a:t>
            </a:r>
            <a:r>
              <a:rPr lang="en-US" sz="2800" b="1" i="1" u="sng" dirty="0">
                <a:solidFill>
                  <a:srgbClr val="000000"/>
                </a:solidFill>
              </a:rPr>
              <a:t>ALWAYS</a:t>
            </a:r>
            <a:r>
              <a:rPr lang="en-US" sz="2800" dirty="0">
                <a:solidFill>
                  <a:srgbClr val="000000"/>
                </a:solidFill>
              </a:rPr>
              <a:t> on!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Whether it is 2:00 AM and no one is home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	OR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	In the Middle of a Busy Day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r="1" b="27190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412367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Radiation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38068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There are Many Different Types of Devices Used to Detect Radiation on 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the MCHS Campus</a:t>
            </a:r>
          </a:p>
        </p:txBody>
      </p:sp>
    </p:spTree>
    <p:extLst>
      <p:ext uri="{BB962C8B-B14F-4D97-AF65-F5344CB8AC3E}">
        <p14:creationId xmlns:p14="http://schemas.microsoft.com/office/powerpoint/2010/main" val="22896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Electronic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Geiger-Mueller Counter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2" y="2505075"/>
            <a:ext cx="2072839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Dose Calibrator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74" y="2505075"/>
            <a:ext cx="2072839" cy="3684588"/>
          </a:xfrm>
        </p:spPr>
      </p:pic>
    </p:spTree>
    <p:extLst>
      <p:ext uri="{BB962C8B-B14F-4D97-AF65-F5344CB8AC3E}">
        <p14:creationId xmlns:p14="http://schemas.microsoft.com/office/powerpoint/2010/main" val="3762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Dosimetry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T.L.D. or Film Badge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2" y="2505075"/>
            <a:ext cx="2072839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Pocket Dosimeter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6917"/>
            <a:ext cx="5183188" cy="3420904"/>
          </a:xfrm>
        </p:spPr>
      </p:pic>
    </p:spTree>
    <p:extLst>
      <p:ext uri="{BB962C8B-B14F-4D97-AF65-F5344CB8AC3E}">
        <p14:creationId xmlns:p14="http://schemas.microsoft.com/office/powerpoint/2010/main" val="7840632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WARNING 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SIMILAR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ALL SIMILAR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51" y="2742378"/>
            <a:ext cx="3436806" cy="2487389"/>
          </a:xfrm>
        </p:spPr>
      </p:pic>
    </p:spTree>
    <p:extLst>
      <p:ext uri="{BB962C8B-B14F-4D97-AF65-F5344CB8AC3E}">
        <p14:creationId xmlns:p14="http://schemas.microsoft.com/office/powerpoint/2010/main" val="238112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9" y="365125"/>
            <a:ext cx="11249526" cy="15960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Signage in the Radiology area </a:t>
            </a:r>
            <a:br>
              <a:rPr lang="en-US" dirty="0"/>
            </a:br>
            <a:r>
              <a:rPr lang="en-US" dirty="0"/>
              <a:t>listing 4 MRI Safety Zones.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ZONE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areas freely accessible to the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general public without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supervision.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ZONE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/>
              <a:t>Still a public area, but this is the interface between the unregulated Zone I and the strictly regulated Zone III. MR safety screening typically occurs in this area under the direct supervision of the MRI Technologist.</a:t>
            </a:r>
          </a:p>
        </p:txBody>
      </p:sp>
    </p:spTree>
    <p:extLst>
      <p:ext uri="{BB962C8B-B14F-4D97-AF65-F5344CB8AC3E}">
        <p14:creationId xmlns:p14="http://schemas.microsoft.com/office/powerpoint/2010/main" val="37592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Safety Zones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ZONE III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This is an area near the magnet room where the magnetic field is sufficiently strong enough to present a physical hazard to unscreened patients and personnel.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ZONE IV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/>
              <a:t>MRI Magnet room. This has the highest magnetic field strength and from which ALL ferrous (Metal) objects must be excluded.</a:t>
            </a:r>
          </a:p>
        </p:txBody>
      </p:sp>
    </p:spTree>
    <p:extLst>
      <p:ext uri="{BB962C8B-B14F-4D97-AF65-F5344CB8AC3E}">
        <p14:creationId xmlns:p14="http://schemas.microsoft.com/office/powerpoint/2010/main" val="4208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MRI Safety Zones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27" y="643466"/>
            <a:ext cx="540167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792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4576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Powerful Electro Magnet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r="1" b="1133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The MRI at MCHS is many times More Powerful than the Earth’s Gravity.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It </a:t>
            </a:r>
            <a:r>
              <a:rPr lang="en-US" sz="2000" b="1" i="1" u="sng" dirty="0">
                <a:solidFill>
                  <a:srgbClr val="FFFFFF"/>
                </a:solidFill>
              </a:rPr>
              <a:t>WILL</a:t>
            </a:r>
            <a:r>
              <a:rPr lang="en-US" sz="2000" dirty="0">
                <a:solidFill>
                  <a:srgbClr val="FFFFFF"/>
                </a:solidFill>
              </a:rPr>
              <a:t> Take Ferrous (Metal)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Objects Away From You</a:t>
            </a:r>
          </a:p>
        </p:txBody>
      </p:sp>
    </p:spTree>
    <p:extLst>
      <p:ext uri="{BB962C8B-B14F-4D97-AF65-F5344CB8AC3E}">
        <p14:creationId xmlns:p14="http://schemas.microsoft.com/office/powerpoint/2010/main" val="26146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324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Credit Cards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3983" b="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Cards are Read Using a Magnetic Strip the MRI Will </a:t>
            </a:r>
            <a:r>
              <a:rPr lang="en-US" sz="2400" b="1" i="1" u="sng" dirty="0">
                <a:solidFill>
                  <a:srgbClr val="FFFFFF"/>
                </a:solidFill>
              </a:rPr>
              <a:t>ERASE</a:t>
            </a:r>
            <a:r>
              <a:rPr lang="en-US" sz="2400" dirty="0">
                <a:solidFill>
                  <a:srgbClr val="FFFFFF"/>
                </a:solidFill>
              </a:rPr>
              <a:t> Them!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75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QUESTIONS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4" b="277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If you have any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Questions Regarding What Can and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Cannot Enter the MRI Suite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Ask the Technologist on Site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They Know Their Stuff!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Just Remember</a:t>
            </a:r>
          </a:p>
        </p:txBody>
      </p:sp>
    </p:spTree>
    <p:extLst>
      <p:ext uri="{BB962C8B-B14F-4D97-AF65-F5344CB8AC3E}">
        <p14:creationId xmlns:p14="http://schemas.microsoft.com/office/powerpoint/2010/main" val="13187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Safety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Let’s Discuss the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Different Types of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 You Will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Encounter on the MCHS Campus</a:t>
            </a:r>
          </a:p>
        </p:txBody>
      </p:sp>
    </p:spTree>
    <p:extLst>
      <p:ext uri="{BB962C8B-B14F-4D97-AF65-F5344CB8AC3E}">
        <p14:creationId xmlns:p14="http://schemas.microsoft.com/office/powerpoint/2010/main" val="1280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MRI and Radiation Safety</vt:lpstr>
      <vt:lpstr>MRI Safety</vt:lpstr>
      <vt:lpstr>Signage in the Radiology area  listing 4 MRI Safety Zones. </vt:lpstr>
      <vt:lpstr>MRI Safety Zones</vt:lpstr>
      <vt:lpstr>MRI Safety Zones</vt:lpstr>
      <vt:lpstr>Powerful Electro Magnet</vt:lpstr>
      <vt:lpstr>Credit Cards</vt:lpstr>
      <vt:lpstr>QUESTIONS</vt:lpstr>
      <vt:lpstr>Radiation Safety</vt:lpstr>
      <vt:lpstr>Naturally Occurring</vt:lpstr>
      <vt:lpstr>Electro-Magnetic</vt:lpstr>
      <vt:lpstr>Radiopharmaceuticals</vt:lpstr>
      <vt:lpstr>Radiation Causes Cellular and Biological Effects</vt:lpstr>
      <vt:lpstr>Cellular/Biological</vt:lpstr>
      <vt:lpstr>The “Golden Rule”</vt:lpstr>
      <vt:lpstr>TIME</vt:lpstr>
      <vt:lpstr>DISTANCE</vt:lpstr>
      <vt:lpstr>SHIELDING</vt:lpstr>
      <vt:lpstr>REMEMBER ANYTHING!</vt:lpstr>
      <vt:lpstr>Radiation Detection</vt:lpstr>
      <vt:lpstr>Electronic Devices</vt:lpstr>
      <vt:lpstr>Dosimetry</vt:lpstr>
      <vt:lpstr>RADIATION WARNING SIGNS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and Radiation Safety</dc:title>
  <dc:creator>Priscilla Martinez</dc:creator>
  <cp:lastModifiedBy>Amanda Everett</cp:lastModifiedBy>
  <cp:revision>2</cp:revision>
  <dcterms:created xsi:type="dcterms:W3CDTF">2021-04-23T14:56:33Z</dcterms:created>
  <dcterms:modified xsi:type="dcterms:W3CDTF">2023-05-24T13:39:08Z</dcterms:modified>
</cp:coreProperties>
</file>